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59" r:id="rId6"/>
    <p:sldId id="262" r:id="rId7"/>
    <p:sldId id="291" r:id="rId8"/>
    <p:sldId id="265" r:id="rId9"/>
    <p:sldId id="268" r:id="rId10"/>
    <p:sldId id="269" r:id="rId11"/>
    <p:sldId id="286" r:id="rId12"/>
    <p:sldId id="284" r:id="rId13"/>
    <p:sldId id="270" r:id="rId14"/>
    <p:sldId id="278" r:id="rId15"/>
    <p:sldId id="280" r:id="rId16"/>
    <p:sldId id="279" r:id="rId17"/>
    <p:sldId id="260" r:id="rId18"/>
    <p:sldId id="261" r:id="rId19"/>
    <p:sldId id="271" r:id="rId20"/>
    <p:sldId id="282" r:id="rId21"/>
    <p:sldId id="273" r:id="rId22"/>
    <p:sldId id="285" r:id="rId23"/>
    <p:sldId id="258" r:id="rId2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22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06FED-43B6-0EAA-07A6-3EDA6020ADEA}" v="23" dt="2023-09-11T08:39:16.309"/>
    <p1510:client id="{59A7AB69-B83B-51A1-0285-4C2976BB8FE6}" v="1" dt="2023-09-08T11:14:24.148"/>
    <p1510:client id="{8EA8DD06-735C-46A1-A0AA-E266788F09DE}" v="4" dt="2023-09-01T09:34:18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4" autoAdjust="0"/>
    <p:restoredTop sz="89935" autoAdjust="0"/>
  </p:normalViewPr>
  <p:slideViewPr>
    <p:cSldViewPr snapToGrid="0">
      <p:cViewPr varScale="1">
        <p:scale>
          <a:sx n="74" d="100"/>
          <a:sy n="74" d="100"/>
        </p:scale>
        <p:origin x="10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4FAFA-2381-44EF-B482-6BDD9D767CD0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07CC3-D273-454F-8A8F-91074A0123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165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805E6-4D36-4B55-B608-6DCE6DAFAA89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0AA7-1CC8-4F68-940D-66DB9976A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885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‘Der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schuld</a:t>
            </a:r>
            <a:r>
              <a:rPr lang="en-US" dirty="0"/>
              <a:t> am </a:t>
            </a:r>
            <a:r>
              <a:rPr lang="en-US" dirty="0" err="1"/>
              <a:t>Kriege</a:t>
            </a:r>
            <a:r>
              <a:rPr lang="en-US" dirty="0"/>
              <a:t>!’ – The phrase in German can be translated to ‘The war is his fault’ or ‘He is to blame for the war’.</a:t>
            </a:r>
          </a:p>
          <a:p>
            <a:r>
              <a:rPr lang="en-GB" dirty="0"/>
              <a:t>‘</a:t>
            </a:r>
            <a:r>
              <a:rPr lang="en-GB" dirty="0" err="1"/>
              <a:t>Zyozi</a:t>
            </a:r>
            <a:r>
              <a:rPr lang="en-GB" dirty="0"/>
              <a:t> </a:t>
            </a:r>
            <a:r>
              <a:rPr lang="en-GB" dirty="0" err="1"/>
              <a:t>wszy</a:t>
            </a:r>
            <a:r>
              <a:rPr lang="en-GB" dirty="0"/>
              <a:t>’ and ‘</a:t>
            </a:r>
            <a:r>
              <a:rPr lang="en-GB" dirty="0" err="1"/>
              <a:t>Tyfus</a:t>
            </a:r>
            <a:r>
              <a:rPr lang="en-GB" dirty="0"/>
              <a:t> </a:t>
            </a:r>
            <a:r>
              <a:rPr lang="en-GB" dirty="0" err="1"/>
              <a:t>plamisty</a:t>
            </a:r>
            <a:r>
              <a:rPr lang="en-GB" dirty="0"/>
              <a:t>’ – These words in Polish imply a connection between ‘jews’, ‘lice’ and ‘typhoid fever’.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70AA7-1CC8-4F68-940D-66DB9976AD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54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quote on the slide comes from European Union Agency For Fundamental Rights (FRA), </a:t>
            </a:r>
            <a:r>
              <a:rPr lang="en-US" i="1" dirty="0"/>
              <a:t>Experiences and perceptions </a:t>
            </a:r>
          </a:p>
          <a:p>
            <a:r>
              <a:rPr lang="en-US" i="1" dirty="0"/>
              <a:t>of antisemitism: Second survey on discrimination and hate crime against Jews in the EU Factsheet – United Kingdom </a:t>
            </a:r>
            <a:r>
              <a:rPr lang="en-US" i="0" dirty="0"/>
              <a:t>(2018).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70AA7-1CC8-4F68-940D-66DB9976AD7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8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OSCE ODHIR Hate Crime data is available at https://hatecrime.osce.org/index.php/united-kingdom.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70AA7-1CC8-4F68-940D-66DB9976AD7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3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9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48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91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0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1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2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7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87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83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4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69403-1C0F-488C-A449-27EBB0AFDF78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B921B-C57C-43D7-B31A-0AF3EC6FEB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maccabigb.org/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://www.standupeducation.org/" TargetMode="External"/><Relationship Id="rId4" Type="http://schemas.openxmlformats.org/officeDocument/2006/relationships/hyperlink" Target="https://cst.org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_cYxuS4emc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288861"/>
            <a:ext cx="11337925" cy="828675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4288" y="288861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8962" y="3429000"/>
            <a:ext cx="4580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Holocaust Memorial Day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on 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27 January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every year</a:t>
            </a:r>
          </a:p>
        </p:txBody>
      </p:sp>
      <p:pic>
        <p:nvPicPr>
          <p:cNvPr id="1026" name="Picture 2" descr="HMD logo white space 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076" y="1479868"/>
            <a:ext cx="3138963" cy="418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 persecution of other groups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D0CA07AB-030F-DF50-1710-6E5B72A49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1197889"/>
            <a:ext cx="10837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Nazis discriminated against different groups of people.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112732-FB50-7319-98F6-E441220F44D5}"/>
              </a:ext>
            </a:extLst>
          </p:cNvPr>
          <p:cNvSpPr txBox="1"/>
          <p:nvPr/>
        </p:nvSpPr>
        <p:spPr>
          <a:xfrm>
            <a:off x="442133" y="1954928"/>
            <a:ext cx="644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these groups, who do you think the Nazis targeted?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821F93-6111-E362-CFDF-11678B1F99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486" y="3429000"/>
            <a:ext cx="1576277" cy="31525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7C7AD7-9875-54FF-75E1-CBA7611731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556" y="3429000"/>
            <a:ext cx="1576277" cy="31525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3B1A44-8229-1B3A-B57D-EB5D32EF9C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26" y="3429000"/>
            <a:ext cx="1576277" cy="31525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463A0A-7741-98DF-732A-227AED068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696" y="3429000"/>
            <a:ext cx="1576277" cy="31525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9441F8-B0C7-ACFA-0E1E-DEF6BA2CF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138" y="3429000"/>
            <a:ext cx="1576277" cy="31525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DEB571-8FEA-08FF-43E6-D4D9997CD612}"/>
              </a:ext>
            </a:extLst>
          </p:cNvPr>
          <p:cNvSpPr txBox="1"/>
          <p:nvPr/>
        </p:nvSpPr>
        <p:spPr>
          <a:xfrm>
            <a:off x="3141970" y="2774828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Black people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1BF21-ECF9-1E54-F209-534708D72CB6}"/>
              </a:ext>
            </a:extLst>
          </p:cNvPr>
          <p:cNvSpPr txBox="1"/>
          <p:nvPr/>
        </p:nvSpPr>
        <p:spPr>
          <a:xfrm>
            <a:off x="8927291" y="2546774"/>
            <a:ext cx="1661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Roma and Sinti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EBE42-E007-0D73-37A9-B317EDAD0E02}"/>
              </a:ext>
            </a:extLst>
          </p:cNvPr>
          <p:cNvSpPr txBox="1"/>
          <p:nvPr/>
        </p:nvSpPr>
        <p:spPr>
          <a:xfrm>
            <a:off x="1180404" y="2772112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White people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3A888-C177-D8FE-72DA-5F20D7B9A82C}"/>
              </a:ext>
            </a:extLst>
          </p:cNvPr>
          <p:cNvSpPr txBox="1"/>
          <p:nvPr/>
        </p:nvSpPr>
        <p:spPr>
          <a:xfrm>
            <a:off x="6982641" y="2592031"/>
            <a:ext cx="1740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Indigenous people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43BB81-61FF-E47B-83E0-C2F6CA795323}"/>
              </a:ext>
            </a:extLst>
          </p:cNvPr>
          <p:cNvSpPr txBox="1"/>
          <p:nvPr/>
        </p:nvSpPr>
        <p:spPr>
          <a:xfrm>
            <a:off x="5137390" y="2592031"/>
            <a:ext cx="1508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Mixed race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476924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39" y="2376204"/>
            <a:ext cx="1940442" cy="3880884"/>
          </a:xfrm>
          <a:prstGeom prst="rect">
            <a:avLst/>
          </a:prstGeom>
        </p:spPr>
      </p:pic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297937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 persecution of other groups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15" y="2376204"/>
            <a:ext cx="1940442" cy="38808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605" y="2376204"/>
            <a:ext cx="1940442" cy="3880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279" y="2376204"/>
            <a:ext cx="1940442" cy="3880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6991" y="3293470"/>
            <a:ext cx="4582225" cy="2236510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Nazis’ racist policies meant that many black and mixed-race Europeans were persecuted by the Nazis.</a:t>
            </a:r>
          </a:p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 believed that Germans were a superior race, and that their race needed to be kept ‘pure’.</a:t>
            </a:r>
          </a:p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Racism continues today.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1852" y="3631009"/>
            <a:ext cx="3511235" cy="2133918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 targeted Europe’s Roma and Sinti population for total destruction. Estimated 200,000-500,000 people were murdered.</a:t>
            </a:r>
          </a:p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 communities still face discrimination today in the UK.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0219" y="171751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Black people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3588" y="1534873"/>
            <a:ext cx="1508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Mixed race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24370" y="1713911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Roma and Sinti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6563" y="1688761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White people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596" y="3635399"/>
            <a:ext cx="2598572" cy="2031325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 targeted Eastern European Jews and political opponents, many of whom were white. They were not targeted because of their race.</a:t>
            </a:r>
          </a:p>
        </p:txBody>
      </p:sp>
    </p:spTree>
    <p:extLst>
      <p:ext uri="{BB962C8B-B14F-4D97-AF65-F5344CB8AC3E}">
        <p14:creationId xmlns:p14="http://schemas.microsoft.com/office/powerpoint/2010/main" val="334067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else was discriminated against by the Nazis?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966" y="2660944"/>
            <a:ext cx="1940442" cy="38808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223" y="2630166"/>
            <a:ext cx="1940442" cy="38808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894" y="2660944"/>
            <a:ext cx="1940442" cy="3880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336" y="2660944"/>
            <a:ext cx="1940442" cy="3880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39" y="3089242"/>
            <a:ext cx="2782936" cy="3492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6265" y="1342074"/>
            <a:ext cx="765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All of these groups were targeted and murdered by the Nazis.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131" y="3958235"/>
            <a:ext cx="3608680" cy="1579920"/>
          </a:xfrm>
          <a:prstGeom prst="rect">
            <a:avLst/>
          </a:prstGeom>
          <a:solidFill>
            <a:srgbClr val="93268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Physically and mentally disabled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were sterilised and </a:t>
            </a:r>
          </a:p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murdered by the Nazis.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stigma about disability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UK today.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1070" y="3780648"/>
            <a:ext cx="2649610" cy="1579920"/>
          </a:xfrm>
          <a:prstGeom prst="rect">
            <a:avLst/>
          </a:prstGeom>
          <a:solidFill>
            <a:srgbClr val="93268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 imprisoned, sterilised and murdered gay men.</a:t>
            </a:r>
          </a:p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Homophobic hate crimes still occur today.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3820" y="3667344"/>
            <a:ext cx="3995948" cy="2410916"/>
          </a:xfrm>
          <a:prstGeom prst="rect">
            <a:avLst/>
          </a:prstGeom>
          <a:solidFill>
            <a:srgbClr val="93268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opponents and people deemed ‘asocial’ such as criminals and activists were imprisoned and murdered by the Nazis.</a:t>
            </a:r>
          </a:p>
          <a:p>
            <a:pPr algn="ctr"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who have served time in prison or who campaign about political issues can still face discrimination and hatred today.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0644" y="2015603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Physically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disabled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83649" y="189007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Mentally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disabled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86086" y="2015603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Homosexuals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17577" y="2043965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Asocials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5502" y="1881204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opponents</a:t>
            </a:r>
          </a:p>
        </p:txBody>
      </p:sp>
    </p:spTree>
    <p:extLst>
      <p:ext uri="{BB962C8B-B14F-4D97-AF65-F5344CB8AC3E}">
        <p14:creationId xmlns:p14="http://schemas.microsoft.com/office/powerpoint/2010/main" val="2227121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 persecution of other groups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638" y="1296988"/>
            <a:ext cx="6362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these groups, who do you think the Nazis targeted?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514" y="2936145"/>
            <a:ext cx="1759945" cy="3519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00" y="2928806"/>
            <a:ext cx="1759945" cy="3519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487" y="2928806"/>
            <a:ext cx="1759945" cy="35198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343" y="2928806"/>
            <a:ext cx="1759945" cy="3519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4289" y="2008930"/>
            <a:ext cx="1156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Mentally disabled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6571" y="2119392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Homosexuals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1683" y="2008930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Physically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disabled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3135" y="2119392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Asocials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9397261" y="1965504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opponents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84" y="3197783"/>
            <a:ext cx="2524071" cy="31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82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Discrimination today in the UK</a:t>
            </a:r>
            <a:endParaRPr lang="en-GB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110" y="1296988"/>
            <a:ext cx="5409703" cy="5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8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Equality Act 2010 – Protected characteristics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62" y="1204672"/>
            <a:ext cx="5807814" cy="542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1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Anti-Muslim hatred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463" y="1173928"/>
            <a:ext cx="5646650" cy="3060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Anti-Muslim hatred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any hateful act aimed at Muslim people, their property or Islamic institutions (e.g. mosques or Islamic schools,) where there is evidence of anti-Muslim motivation or content; or where the victim was targeted because of their Muslim identity. This also includes cases where the victim was </a:t>
            </a:r>
            <a:r>
              <a:rPr lang="en-GB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perceived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to be Muslim.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-Tell MAMA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71340" y="3488952"/>
            <a:ext cx="6096000" cy="7661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2E74B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2E74B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slam Sym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3494" y="3722365"/>
            <a:ext cx="2563619" cy="25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83494" y="6285984"/>
            <a:ext cx="2740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Allah (God) written in Arabic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26232" y="1697217"/>
            <a:ext cx="5197314" cy="4549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 Siddique, the secretary of the Al-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Madina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mosque in Barking, east London, said women coming to the mosque suffered attacks, including one being grabbed around the throat at a bus stop.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‘We’ve had a number of ladies who have been verbally abused and a number of ladies who have been spat on. We’ve had a couple of telephone calls, physical threats – ‘we are going to attack you’ – and that sort of thing.’ said Siddique.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The Guardian, 7 June 2017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1118" y="1539864"/>
            <a:ext cx="5403288" cy="485086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1A9F0-80AE-2E5A-1ABC-11CA18683E61}"/>
              </a:ext>
            </a:extLst>
          </p:cNvPr>
          <p:cNvSpPr txBox="1"/>
          <p:nvPr/>
        </p:nvSpPr>
        <p:spPr>
          <a:xfrm>
            <a:off x="400463" y="4615516"/>
            <a:ext cx="2613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OSCE ODHIR Hate Crime reporting identified 3,469 anti-Muslim hate crimes in the UK in 2021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1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6418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answer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401384">
            <a:off x="10145798" y="2100203"/>
            <a:ext cx="1305827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rgbClr val="662D91"/>
                  </a:solidFill>
                  <a:prstDash val="solid"/>
                </a:ln>
                <a:solidFill>
                  <a:srgbClr val="662D9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248" y="2322011"/>
            <a:ext cx="8929175" cy="279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you think other Muslims who pray at this mosque feel when they hear that some of the other members have faced abuse because of their identity?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anti-Muslim attacks happen by men towards women, why do you think this is? </a:t>
            </a: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witness or </a:t>
            </a: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experience something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 this, what can you do?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hate and discrimination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2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62D9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91" y="1366941"/>
            <a:ext cx="2045000" cy="549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7870" y="1403105"/>
            <a:ext cx="7238392" cy="529375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/>
                <a:cs typeface="Arial"/>
              </a:rPr>
              <a:t>In an emergency call the Police (999)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Report antisemitism to CST –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cst.org.uk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Report anti-Muslim hatred to Tell Mama -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tellmamauk.org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/>
                <a:cs typeface="Arial"/>
              </a:rPr>
              <a:t>Report LGBT+ hate crime to Galop - </a:t>
            </a:r>
            <a:r>
              <a:rPr lang="en-GB" sz="2000" b="1" dirty="0">
                <a:latin typeface="Arial"/>
                <a:cs typeface="Arial"/>
              </a:rPr>
              <a:t>galop.org.uk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Report racism in football to Kick it out -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kickitout.org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Report any type of hate crime to True Vision -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report-it.org.uk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815" y="3940300"/>
            <a:ext cx="852351" cy="811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78" y="5767172"/>
            <a:ext cx="1262546" cy="742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78" y="3039095"/>
            <a:ext cx="2146269" cy="779810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333" y="4913046"/>
            <a:ext cx="1203870" cy="75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87" y="2147978"/>
            <a:ext cx="1073837" cy="6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6418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233" y="1877091"/>
            <a:ext cx="10482671" cy="145680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one thing you have learnt during this lesson? 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has this lesson changed your thinking about discrimination?</a:t>
            </a:r>
          </a:p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there anything that we discussed that you want to learn more about?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0F1BA4-9998-298A-1C2B-44F29CAA1BBE}"/>
              </a:ext>
            </a:extLst>
          </p:cNvPr>
          <p:cNvSpPr/>
          <p:nvPr/>
        </p:nvSpPr>
        <p:spPr>
          <a:xfrm>
            <a:off x="1395311" y="4742214"/>
            <a:ext cx="1048267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write a pledge about how you will address discrimination. </a:t>
            </a:r>
          </a:p>
        </p:txBody>
      </p:sp>
    </p:spTree>
    <p:extLst>
      <p:ext uri="{BB962C8B-B14F-4D97-AF65-F5344CB8AC3E}">
        <p14:creationId xmlns:p14="http://schemas.microsoft.com/office/powerpoint/2010/main" val="407571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2390"/>
            <a:ext cx="11337925" cy="864984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590551" y="455058"/>
            <a:ext cx="1083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dentity</a:t>
            </a:r>
            <a:endParaRPr lang="en-GB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4288" y="322390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352" y="2085991"/>
            <a:ext cx="10521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characteristics, beliefs, attributes, and traits does your identity comprise? Please list different components of your identity.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F346A-D0C0-495D-3A46-F5A9E143032D}"/>
              </a:ext>
            </a:extLst>
          </p:cNvPr>
          <p:cNvSpPr txBox="1"/>
          <p:nvPr/>
        </p:nvSpPr>
        <p:spPr>
          <a:xfrm>
            <a:off x="907352" y="4686514"/>
            <a:ext cx="10997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Which of these identities are visible/invisible?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Which identities have you chosen?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How do your different identities shape your life? What do they mean to you?</a:t>
            </a:r>
          </a:p>
        </p:txBody>
      </p:sp>
    </p:spTree>
    <p:extLst>
      <p:ext uri="{BB962C8B-B14F-4D97-AF65-F5344CB8AC3E}">
        <p14:creationId xmlns:p14="http://schemas.microsoft.com/office/powerpoint/2010/main" val="41006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5616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Up! Education Against Discrimination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00206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398" y="1340160"/>
            <a:ext cx="10826528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Stand Up! is an interfaith project led by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Maccabi GB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It brings Muslim and Jewish educators to mainstream school classrooms. Through safe spaces and interactive workshops, students learn to combat racism and discrimination, focusing on antisemitism and anti-Muslim hate. They also learn to report hate crimes and develop a sense of social responsibility to their communities and British society. For more information visit: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www.standupeducation.org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445" y="3339986"/>
            <a:ext cx="3947193" cy="263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1" b="4495"/>
          <a:stretch/>
        </p:blipFill>
        <p:spPr>
          <a:xfrm>
            <a:off x="1465592" y="3346218"/>
            <a:ext cx="3565261" cy="2660803"/>
          </a:xfrm>
          <a:prstGeom prst="rect">
            <a:avLst/>
          </a:prstGeom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95836" y="6158799"/>
            <a:ext cx="1743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supporters: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682A5-F708-C380-7609-ACC76249E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6" y="6113384"/>
            <a:ext cx="10464799" cy="6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05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27971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291307" y="322513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 and discrimination</a:t>
            </a:r>
            <a:endParaRPr lang="en-GB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q_cYxuS4emc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0961" y="1157923"/>
            <a:ext cx="7212418" cy="5409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78063-1907-3FC9-E606-25207487BCB3}"/>
              </a:ext>
            </a:extLst>
          </p:cNvPr>
          <p:cNvSpPr txBox="1"/>
          <p:nvPr/>
        </p:nvSpPr>
        <p:spPr>
          <a:xfrm>
            <a:off x="7633379" y="1711831"/>
            <a:ext cx="4195953" cy="436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900" indent="-342900">
              <a:spcAft>
                <a:spcPts val="800"/>
              </a:spcAft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examples of hatred and prejudice are shown in this film?</a:t>
            </a:r>
          </a:p>
          <a:p>
            <a:pPr marL="450900" indent="-342900">
              <a:spcAft>
                <a:spcPts val="800"/>
              </a:spcAft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is the link between what the Nazis did to Bea’s father and the contemporary hate crimes shown in the film?</a:t>
            </a:r>
          </a:p>
          <a:p>
            <a:pPr marL="450900" indent="-342900">
              <a:spcAft>
                <a:spcPts val="800"/>
              </a:spcAft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are humans shown to support those who face hate and prejudice due to their identity?</a:t>
            </a:r>
          </a:p>
        </p:txBody>
      </p:sp>
    </p:spTree>
    <p:extLst>
      <p:ext uri="{BB962C8B-B14F-4D97-AF65-F5344CB8AC3E}">
        <p14:creationId xmlns:p14="http://schemas.microsoft.com/office/powerpoint/2010/main" val="86566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677069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discrimination?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6865" y="2114281"/>
            <a:ext cx="928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Discrimination means treating someone less </a:t>
            </a:r>
            <a:r>
              <a:rPr lang="en-US" altLang="en-US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favourably</a:t>
            </a:r>
            <a:r>
              <a:rPr lang="en-US" alt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unfairly, or causing disadvantage to someone, because of some characteristics of their identity.   </a:t>
            </a:r>
          </a:p>
        </p:txBody>
      </p:sp>
    </p:spTree>
    <p:extLst>
      <p:ext uri="{BB962C8B-B14F-4D97-AF65-F5344CB8AC3E}">
        <p14:creationId xmlns:p14="http://schemas.microsoft.com/office/powerpoint/2010/main" val="288821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62D91"/>
              </a:solidFill>
            </a:endParaRPr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antisemitism?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669" y="1376638"/>
            <a:ext cx="80514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Antisemitism is a certain perception of Jews, which may be expressed as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hatred toward Jews.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Rhetorical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manifestations of antisemitism are directed toward Jewish or non-Jewish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individuals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and/or their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toward Jewish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institutions and religious facilities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 Extract from International Holocaust Remembrance Alliance definition,</a:t>
            </a:r>
          </a:p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adopted by the UK Government, December 2016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539" y="1873212"/>
            <a:ext cx="2539837" cy="2926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04545" y="5321157"/>
            <a:ext cx="2791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Star of David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– a symbol of Jewish faith.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190" y="5321156"/>
            <a:ext cx="5042281" cy="1107996"/>
          </a:xfrm>
          <a:prstGeom prst="rect">
            <a:avLst/>
          </a:prstGeom>
          <a:noFill/>
          <a:ln w="38100">
            <a:solidFill>
              <a:srgbClr val="662D9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Antisemitism has been referred to as ‘The Longest Hatred’ having survived and mutated throughout history.</a:t>
            </a:r>
          </a:p>
        </p:txBody>
      </p:sp>
    </p:spTree>
    <p:extLst>
      <p:ext uri="{BB962C8B-B14F-4D97-AF65-F5344CB8AC3E}">
        <p14:creationId xmlns:p14="http://schemas.microsoft.com/office/powerpoint/2010/main" val="158586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Holocaust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2719" y="1837175"/>
            <a:ext cx="851303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 Nazis came to power in Germany in 1933 led by Adolf Hitler. </a:t>
            </a:r>
          </a:p>
          <a:p>
            <a:pPr>
              <a:spcAft>
                <a:spcPts val="8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 Nazis used propaganda and centuries of antisemitism as their foundation to justify changing laws to deny human rights to Jews.</a:t>
            </a:r>
          </a:p>
          <a:p>
            <a:pPr>
              <a:spcAft>
                <a:spcPts val="8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In 1935, the Nazis passed the Nuremberg Laws that defined who was Jewish and prohibited marriage between Jews and non-Jews.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8798" y="4100730"/>
            <a:ext cx="8782227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Between 1933 and 1945, the Nazis attempted to annihilate all of Europe’s Jews. </a:t>
            </a:r>
          </a:p>
          <a:p>
            <a:pPr>
              <a:spcAft>
                <a:spcPts val="8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This systematic and planned attempt to murder European Jewry is known as the Holocaust. In total the Nazis murdered six million Jews.</a:t>
            </a:r>
          </a:p>
          <a:p>
            <a:endParaRPr lang="en-GB" sz="2200" dirty="0"/>
          </a:p>
        </p:txBody>
      </p:sp>
      <p:pic>
        <p:nvPicPr>
          <p:cNvPr id="3" name="Picture 2" descr="A building with a banner on the roof&#10;&#10;Description automatically generated">
            <a:extLst>
              <a:ext uri="{FF2B5EF4-FFF2-40B4-BE49-F238E27FC236}">
                <a16:creationId xmlns:a16="http://schemas.microsoft.com/office/drawing/2014/main" id="{F07195BB-1445-FF83-9653-8DDA5ABAD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3" y="1831686"/>
            <a:ext cx="2975113" cy="4000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0D284-1C8C-88B1-67B8-084B49878502}"/>
              </a:ext>
            </a:extLst>
          </p:cNvPr>
          <p:cNvSpPr txBox="1"/>
          <p:nvPr/>
        </p:nvSpPr>
        <p:spPr>
          <a:xfrm>
            <a:off x="0" y="6112564"/>
            <a:ext cx="11418955" cy="7497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80808"/>
                </a:solidFill>
                <a:ea typeface="+mn-lt"/>
                <a:cs typeface="+mn-lt"/>
              </a:rPr>
              <a:t>circa 1937: A banner reading 'Deutsche, </a:t>
            </a:r>
            <a:r>
              <a:rPr lang="en-US" sz="1400" err="1">
                <a:solidFill>
                  <a:srgbClr val="080808"/>
                </a:solidFill>
                <a:ea typeface="+mn-lt"/>
                <a:cs typeface="+mn-lt"/>
              </a:rPr>
              <a:t>kauft</a:t>
            </a:r>
            <a:r>
              <a:rPr lang="en-US" sz="1400" dirty="0">
                <a:solidFill>
                  <a:srgbClr val="080808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080808"/>
                </a:solidFill>
                <a:ea typeface="+mn-lt"/>
                <a:cs typeface="+mn-lt"/>
              </a:rPr>
              <a:t>nicht</a:t>
            </a:r>
            <a:r>
              <a:rPr lang="en-US" sz="1400" dirty="0">
                <a:solidFill>
                  <a:srgbClr val="080808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080808"/>
                </a:solidFill>
                <a:ea typeface="+mn-lt"/>
                <a:cs typeface="+mn-lt"/>
              </a:rPr>
              <a:t>beim</a:t>
            </a:r>
            <a:r>
              <a:rPr lang="en-US" sz="1400" dirty="0">
                <a:solidFill>
                  <a:srgbClr val="080808"/>
                </a:solidFill>
                <a:ea typeface="+mn-lt"/>
                <a:cs typeface="+mn-lt"/>
              </a:rPr>
              <a:t> Juden' ('Germans, do not buy from Jews') in front of the </a:t>
            </a:r>
            <a:r>
              <a:rPr lang="en-US" sz="1400" err="1">
                <a:solidFill>
                  <a:srgbClr val="080808"/>
                </a:solidFill>
                <a:ea typeface="+mn-lt"/>
                <a:cs typeface="+mn-lt"/>
              </a:rPr>
              <a:t>Fasanenstrasse</a:t>
            </a:r>
            <a:r>
              <a:rPr lang="en-US" sz="1400" dirty="0">
                <a:solidFill>
                  <a:srgbClr val="080808"/>
                </a:solidFill>
                <a:ea typeface="+mn-lt"/>
                <a:cs typeface="+mn-lt"/>
              </a:rPr>
              <a:t> Synagogue in Berlin, Germany. The synagogue was later burned by Nazis during the 'Kristallnacht' riots on November 9, 1938. (Photo by Anthony Potter Collection/Getty Images)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901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401965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 Propaganda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8" y="1527668"/>
            <a:ext cx="3222273" cy="4617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549" y="1527668"/>
            <a:ext cx="3346821" cy="4617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7307" y="6532562"/>
            <a:ext cx="352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German propaganda ministry, PROMI (</a:t>
            </a:r>
            <a:r>
              <a:rPr lang="en-GB" sz="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de:Propagandaministerium</a:t>
            </a:r>
            <a:r>
              <a:rPr lang="en-GB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[Public domain], via Wikimedia Commons</a:t>
            </a:r>
          </a:p>
          <a:p>
            <a:endParaRPr lang="en-GB" sz="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607" y="6523754"/>
            <a:ext cx="2327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Hans Schweitzer (</a:t>
            </a:r>
            <a:r>
              <a:rPr lang="en-GB" sz="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Mjölnir</a:t>
            </a:r>
            <a:r>
              <a:rPr lang="en-GB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From Library of Congress </a:t>
            </a:r>
          </a:p>
          <a:p>
            <a:r>
              <a:rPr lang="en-GB" sz="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Prints and Photographs Division Washington, D.C. 20540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E148E-17F6-C06F-E8C1-113596AE5294}"/>
              </a:ext>
            </a:extLst>
          </p:cNvPr>
          <p:cNvSpPr txBox="1"/>
          <p:nvPr/>
        </p:nvSpPr>
        <p:spPr>
          <a:xfrm>
            <a:off x="8000225" y="2675295"/>
            <a:ext cx="3563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Propaganda is information, especially of a biased or misleading nature, used to promote a political cause or point of view.</a:t>
            </a:r>
          </a:p>
        </p:txBody>
      </p:sp>
    </p:spTree>
    <p:extLst>
      <p:ext uri="{BB962C8B-B14F-4D97-AF65-F5344CB8AC3E}">
        <p14:creationId xmlns:p14="http://schemas.microsoft.com/office/powerpoint/2010/main" val="80860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295538"/>
            <a:ext cx="11337925" cy="7223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500063" y="381436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Antisemitism today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9868" y="5437995"/>
            <a:ext cx="3665882" cy="1163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" t="2831" r="8865" b="9678"/>
          <a:stretch/>
        </p:blipFill>
        <p:spPr>
          <a:xfrm>
            <a:off x="8756509" y="2956918"/>
            <a:ext cx="2252599" cy="2321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204694" y="4738393"/>
            <a:ext cx="5326710" cy="145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Security Trust (CST) recorded 1,652 antisemitic incidents in the UK in 2022 and 2,261 in 2021.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AAF34-C92C-654D-DBCE-97ADFD463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94" y="1249664"/>
            <a:ext cx="5175825" cy="3116457"/>
          </a:xfrm>
          <a:prstGeom prst="rect">
            <a:avLst/>
          </a:prstGeom>
          <a:ln w="9525"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F7DCC9-3834-DB04-A9FB-FEA99101C25A}"/>
              </a:ext>
            </a:extLst>
          </p:cNvPr>
          <p:cNvSpPr txBox="1"/>
          <p:nvPr/>
        </p:nvSpPr>
        <p:spPr>
          <a:xfrm>
            <a:off x="123414" y="4355581"/>
            <a:ext cx="4224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CST,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Antisemitic Incidents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B2EA8C-FDDA-1A68-1268-4C397A2C80B9}"/>
              </a:ext>
            </a:extLst>
          </p:cNvPr>
          <p:cNvSpPr txBox="1"/>
          <p:nvPr/>
        </p:nvSpPr>
        <p:spPr>
          <a:xfrm>
            <a:off x="204694" y="5936259"/>
            <a:ext cx="517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Online hate constituted 25% of antisemitic abusive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2E4C24-B946-7D6F-6529-E472CC1F0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348" y="1251264"/>
            <a:ext cx="1955742" cy="5369509"/>
          </a:xfrm>
          <a:prstGeom prst="rect">
            <a:avLst/>
          </a:prstGeom>
          <a:ln w="952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D6A684-DBFA-CA78-43A6-BD0E06A03224}"/>
              </a:ext>
            </a:extLst>
          </p:cNvPr>
          <p:cNvSpPr txBox="1"/>
          <p:nvPr/>
        </p:nvSpPr>
        <p:spPr>
          <a:xfrm>
            <a:off x="7771095" y="1184340"/>
            <a:ext cx="4312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“I walk down a main street every Shabbos day – I don't think a week goes by that I don't get a hoot or middle fingers. It's very intimidating.”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An anonymous man</a:t>
            </a: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8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401638" y="386418"/>
            <a:ext cx="10837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answer</a:t>
            </a:r>
          </a:p>
        </p:txBody>
      </p:sp>
      <p:pic>
        <p:nvPicPr>
          <p:cNvPr id="12293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475" y="249238"/>
            <a:ext cx="5905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ame 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772983">
            <a:off x="9336367" y="128594"/>
            <a:ext cx="2239734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19900" b="1" dirty="0">
                <a:ln w="9525">
                  <a:solidFill>
                    <a:srgbClr val="662D91"/>
                  </a:solidFill>
                  <a:prstDash val="solid"/>
                </a:ln>
                <a:solidFill>
                  <a:srgbClr val="662D9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07256" y="2843744"/>
            <a:ext cx="8300912" cy="214206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does antisemitism take place?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antisemitism common online?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impact or consequences does it have?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you report online abuse on social media?</a:t>
            </a:r>
          </a:p>
          <a:p>
            <a:pPr>
              <a:lnSpc>
                <a:spcPct val="107000"/>
              </a:lnSpc>
            </a:pP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25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571BBC11984E4494D456530275DEA9" ma:contentTypeVersion="14" ma:contentTypeDescription="Create a new document." ma:contentTypeScope="" ma:versionID="fadd69dcce5f948887b9a4f2f543fb39">
  <xsd:schema xmlns:xsd="http://www.w3.org/2001/XMLSchema" xmlns:xs="http://www.w3.org/2001/XMLSchema" xmlns:p="http://schemas.microsoft.com/office/2006/metadata/properties" xmlns:ns2="170403d6-9e75-4286-b0bc-1cb68dc095ed" xmlns:ns3="601d34fa-5f8d-4f7b-9c18-79a2d3c05792" targetNamespace="http://schemas.microsoft.com/office/2006/metadata/properties" ma:root="true" ma:fieldsID="8d7387a7e508de218aa2fa7efabe1fe5" ns2:_="" ns3:_="">
    <xsd:import namespace="170403d6-9e75-4286-b0bc-1cb68dc095ed"/>
    <xsd:import namespace="601d34fa-5f8d-4f7b-9c18-79a2d3c057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403d6-9e75-4286-b0bc-1cb68dc09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3e172ec-b8b5-4e1f-a84f-5b72ca5341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d34fa-5f8d-4f7b-9c18-79a2d3c0579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300175b-33a7-4442-9268-15a5be9d4ca6}" ma:internalName="TaxCatchAll" ma:showField="CatchAllData" ma:web="601d34fa-5f8d-4f7b-9c18-79a2d3c057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1d34fa-5f8d-4f7b-9c18-79a2d3c05792" xsi:nil="true"/>
    <lcf76f155ced4ddcb4097134ff3c332f xmlns="170403d6-9e75-4286-b0bc-1cb68dc095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77691E-42C9-4275-B480-F23938027A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BBB704-1E23-43A3-BBEE-B63063BBE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403d6-9e75-4286-b0bc-1cb68dc095ed"/>
    <ds:schemaRef ds:uri="601d34fa-5f8d-4f7b-9c18-79a2d3c05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C6B2A3-DE26-4203-B518-E6C3C4D8B823}">
  <ds:schemaRefs>
    <ds:schemaRef ds:uri="32cce0b0-0fd7-44f1-aaaa-4d9a5687683d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cc014385-56c0-4f04-ac13-abd9724d306e"/>
    <ds:schemaRef ds:uri="http://schemas.microsoft.com/office/2006/metadata/properties"/>
    <ds:schemaRef ds:uri="http://www.w3.org/XML/1998/namespace"/>
    <ds:schemaRef ds:uri="ed9450f6-fd29-4768-bb74-7190c14918d2"/>
    <ds:schemaRef ds:uri="601d34fa-5f8d-4f7b-9c18-79a2d3c05792"/>
    <ds:schemaRef ds:uri="170403d6-9e75-4286-b0bc-1cb68dc095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1529</Words>
  <Application>Microsoft Office PowerPoint</Application>
  <PresentationFormat>Widescreen</PresentationFormat>
  <Paragraphs>166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Murphy</dc:creator>
  <cp:lastModifiedBy>Bethan Tribe</cp:lastModifiedBy>
  <cp:revision>98</cp:revision>
  <cp:lastPrinted>2017-08-15T15:29:47Z</cp:lastPrinted>
  <dcterms:created xsi:type="dcterms:W3CDTF">2017-07-24T13:55:20Z</dcterms:created>
  <dcterms:modified xsi:type="dcterms:W3CDTF">2023-09-11T08:57:53Z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0x01010099571BBC11984E4494D456530275DEA9</vt:lpwstr>
  </property>
  <property fmtid="{D5CDD505-2E9C-101B-9397-08002B2CF9AE}" pid="3" name="Order">
    <vt:r8>554200</vt:r8>
  </property>
  <property fmtid="{D5CDD505-2E9C-101B-9397-08002B2CF9AE}" pid="4" name="MediaServiceImageTags">
    <vt:lpwstr/>
  </property>
</Properties>
</file>